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3"/>
  </p:notesMasterIdLst>
  <p:sldIdLst>
    <p:sldId id="296" r:id="rId2"/>
  </p:sldIdLst>
  <p:sldSz cx="10688638" cy="7561263"/>
  <p:notesSz cx="6797675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520700" indent="-635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041400" indent="-1270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563688" indent="-1920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84388" indent="-255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mazur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4747"/>
    <a:srgbClr val="FFFF66"/>
    <a:srgbClr val="F57E1B"/>
    <a:srgbClr val="215968"/>
    <a:srgbClr val="006699"/>
    <a:srgbClr val="66FF33"/>
    <a:srgbClr val="FF0066"/>
    <a:srgbClr val="99FF66"/>
    <a:srgbClr val="CCFFCC"/>
    <a:srgbClr val="66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165" autoAdjust="0"/>
    <p:restoredTop sz="99770" autoAdjust="0"/>
  </p:normalViewPr>
  <p:slideViewPr>
    <p:cSldViewPr>
      <p:cViewPr>
        <p:scale>
          <a:sx n="100" d="100"/>
          <a:sy n="100" d="100"/>
        </p:scale>
        <p:origin x="-2010" y="-222"/>
      </p:cViewPr>
      <p:guideLst>
        <p:guide orient="horz" pos="2382"/>
        <p:guide pos="33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984" cy="497532"/>
          </a:xfrm>
          <a:prstGeom prst="rect">
            <a:avLst/>
          </a:prstGeom>
        </p:spPr>
        <p:txBody>
          <a:bodyPr vert="horz" lIns="91442" tIns="45721" rIns="91442" bIns="45721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0069" y="0"/>
            <a:ext cx="2945984" cy="497532"/>
          </a:xfrm>
          <a:prstGeom prst="rect">
            <a:avLst/>
          </a:prstGeom>
        </p:spPr>
        <p:txBody>
          <a:bodyPr vert="horz" lIns="91442" tIns="45721" rIns="91442" bIns="45721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DF0938-0763-4E97-B125-F6A78760502B}" type="datetimeFigureOut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68350" y="744538"/>
            <a:ext cx="52609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2" tIns="45721" rIns="91442" bIns="45721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0094" y="4714554"/>
            <a:ext cx="5437491" cy="4468187"/>
          </a:xfrm>
          <a:prstGeom prst="rect">
            <a:avLst/>
          </a:prstGeom>
        </p:spPr>
        <p:txBody>
          <a:bodyPr vert="horz" lIns="91442" tIns="45721" rIns="91442" bIns="45721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9427508"/>
            <a:ext cx="2945984" cy="497531"/>
          </a:xfrm>
          <a:prstGeom prst="rect">
            <a:avLst/>
          </a:prstGeom>
        </p:spPr>
        <p:txBody>
          <a:bodyPr vert="horz" lIns="91442" tIns="45721" rIns="91442" bIns="45721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0069" y="9427508"/>
            <a:ext cx="2945984" cy="497531"/>
          </a:xfrm>
          <a:prstGeom prst="rect">
            <a:avLst/>
          </a:prstGeom>
        </p:spPr>
        <p:txBody>
          <a:bodyPr vert="horz" wrap="square" lIns="91442" tIns="45721" rIns="91442" bIns="4572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E2E701D-4C3A-4FAD-BF83-16E71BB4C27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9564856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2070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4140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63688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84388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606954" algn="l" defTabSz="1042782" rtl="0" eaLnBrk="1" latinLnBrk="0" hangingPunct="1">
      <a:defRPr sz="1368" kern="1200">
        <a:solidFill>
          <a:schemeClr val="tx1"/>
        </a:solidFill>
        <a:latin typeface="+mn-lt"/>
        <a:ea typeface="+mn-ea"/>
        <a:cs typeface="+mn-cs"/>
      </a:defRPr>
    </a:lvl6pPr>
    <a:lvl7pPr marL="3128345" algn="l" defTabSz="1042782" rtl="0" eaLnBrk="1" latinLnBrk="0" hangingPunct="1">
      <a:defRPr sz="1368" kern="1200">
        <a:solidFill>
          <a:schemeClr val="tx1"/>
        </a:solidFill>
        <a:latin typeface="+mn-lt"/>
        <a:ea typeface="+mn-ea"/>
        <a:cs typeface="+mn-cs"/>
      </a:defRPr>
    </a:lvl7pPr>
    <a:lvl8pPr marL="3649736" algn="l" defTabSz="1042782" rtl="0" eaLnBrk="1" latinLnBrk="0" hangingPunct="1">
      <a:defRPr sz="1368" kern="1200">
        <a:solidFill>
          <a:schemeClr val="tx1"/>
        </a:solidFill>
        <a:latin typeface="+mn-lt"/>
        <a:ea typeface="+mn-ea"/>
        <a:cs typeface="+mn-cs"/>
      </a:defRPr>
    </a:lvl8pPr>
    <a:lvl9pPr marL="4171127" algn="l" defTabSz="1042782" rtl="0" eaLnBrk="1" latinLnBrk="0" hangingPunct="1">
      <a:defRPr sz="136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A7ADB8-193F-4905-B1A1-EA5734370CE9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648" y="2348893"/>
            <a:ext cx="9085342" cy="1620771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296" y="4284716"/>
            <a:ext cx="7482047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4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8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2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6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03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8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25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526E1-0403-4DF0-A9DE-C84255115D01}" type="datetime1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DF4C0-3266-49CC-866D-5FBD260140A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CD4F3-0394-4A45-A430-5E10CD37A136}" type="datetime1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D4007-93EF-4E08-912C-FA1E957947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49262" y="302802"/>
            <a:ext cx="2404944" cy="645157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432" y="302802"/>
            <a:ext cx="7036687" cy="645157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AF96E-B02F-4765-9D4D-0860AA776B66}" type="datetime1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AF1B0-A946-4513-AE3F-C0402866F86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D9816-BF59-4144-BC8F-9471E6B0639E}" type="datetime1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486EF-7B70-4BFD-94DD-4A00E40C74A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329" y="4858812"/>
            <a:ext cx="9085342" cy="1501751"/>
          </a:xfrm>
        </p:spPr>
        <p:txBody>
          <a:bodyPr anchor="t"/>
          <a:lstStyle>
            <a:lvl1pPr algn="l">
              <a:defRPr sz="441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329" y="3204786"/>
            <a:ext cx="9085342" cy="1654026"/>
          </a:xfrm>
        </p:spPr>
        <p:txBody>
          <a:bodyPr anchor="b"/>
          <a:lstStyle>
            <a:lvl1pPr marL="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1pPr>
            <a:lvl2pPr marL="504063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2pPr>
            <a:lvl3pPr marL="100812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189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4pPr>
            <a:lvl5pPr marL="2016252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5pPr>
            <a:lvl6pPr marL="2520315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6pPr>
            <a:lvl7pPr marL="3024378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7pPr>
            <a:lvl8pPr marL="352844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8pPr>
            <a:lvl9pPr marL="4032504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BB6ED-5EE1-4CB5-8D81-727CCC4D475F}" type="datetime1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134A2-9E2A-4616-9F5F-5C41DD6A10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432" y="1764295"/>
            <a:ext cx="4720815" cy="4990084"/>
          </a:xfrm>
        </p:spPr>
        <p:txBody>
          <a:bodyPr/>
          <a:lstStyle>
            <a:lvl1pPr>
              <a:defRPr sz="3087"/>
            </a:lvl1pPr>
            <a:lvl2pPr>
              <a:defRPr sz="2646"/>
            </a:lvl2pPr>
            <a:lvl3pPr>
              <a:defRPr sz="2205"/>
            </a:lvl3pPr>
            <a:lvl4pPr>
              <a:defRPr sz="1985"/>
            </a:lvl4pPr>
            <a:lvl5pPr>
              <a:defRPr sz="1985"/>
            </a:lvl5pPr>
            <a:lvl6pPr>
              <a:defRPr sz="1985"/>
            </a:lvl6pPr>
            <a:lvl7pPr>
              <a:defRPr sz="1985"/>
            </a:lvl7pPr>
            <a:lvl8pPr>
              <a:defRPr sz="1985"/>
            </a:lvl8pPr>
            <a:lvl9pPr>
              <a:defRPr sz="198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3391" y="1764295"/>
            <a:ext cx="4720815" cy="4990084"/>
          </a:xfrm>
        </p:spPr>
        <p:txBody>
          <a:bodyPr/>
          <a:lstStyle>
            <a:lvl1pPr>
              <a:defRPr sz="3087"/>
            </a:lvl1pPr>
            <a:lvl2pPr>
              <a:defRPr sz="2646"/>
            </a:lvl2pPr>
            <a:lvl3pPr>
              <a:defRPr sz="2205"/>
            </a:lvl3pPr>
            <a:lvl4pPr>
              <a:defRPr sz="1985"/>
            </a:lvl4pPr>
            <a:lvl5pPr>
              <a:defRPr sz="1985"/>
            </a:lvl5pPr>
            <a:lvl6pPr>
              <a:defRPr sz="1985"/>
            </a:lvl6pPr>
            <a:lvl7pPr>
              <a:defRPr sz="1985"/>
            </a:lvl7pPr>
            <a:lvl8pPr>
              <a:defRPr sz="1985"/>
            </a:lvl8pPr>
            <a:lvl9pPr>
              <a:defRPr sz="198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7979A-AF82-43E1-902E-30D66AF640A8}" type="datetime1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6F8B4-19CE-4552-BE0E-40BBA62E4F4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432" y="1692533"/>
            <a:ext cx="4722671" cy="705367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4063" indent="0">
              <a:buNone/>
              <a:defRPr sz="2205" b="1"/>
            </a:lvl2pPr>
            <a:lvl3pPr marL="1008126" indent="0">
              <a:buNone/>
              <a:defRPr sz="1985" b="1"/>
            </a:lvl3pPr>
            <a:lvl4pPr marL="1512189" indent="0">
              <a:buNone/>
              <a:defRPr sz="1764" b="1"/>
            </a:lvl4pPr>
            <a:lvl5pPr marL="2016252" indent="0">
              <a:buNone/>
              <a:defRPr sz="1764" b="1"/>
            </a:lvl5pPr>
            <a:lvl6pPr marL="2520315" indent="0">
              <a:buNone/>
              <a:defRPr sz="1764" b="1"/>
            </a:lvl6pPr>
            <a:lvl7pPr marL="3024378" indent="0">
              <a:buNone/>
              <a:defRPr sz="1764" b="1"/>
            </a:lvl7pPr>
            <a:lvl8pPr marL="3528441" indent="0">
              <a:buNone/>
              <a:defRPr sz="1764" b="1"/>
            </a:lvl8pPr>
            <a:lvl9pPr marL="4032504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432" y="2397901"/>
            <a:ext cx="4722671" cy="4356478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5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29680" y="1692533"/>
            <a:ext cx="4724526" cy="705367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4063" indent="0">
              <a:buNone/>
              <a:defRPr sz="2205" b="1"/>
            </a:lvl2pPr>
            <a:lvl3pPr marL="1008126" indent="0">
              <a:buNone/>
              <a:defRPr sz="1985" b="1"/>
            </a:lvl3pPr>
            <a:lvl4pPr marL="1512189" indent="0">
              <a:buNone/>
              <a:defRPr sz="1764" b="1"/>
            </a:lvl4pPr>
            <a:lvl5pPr marL="2016252" indent="0">
              <a:buNone/>
              <a:defRPr sz="1764" b="1"/>
            </a:lvl5pPr>
            <a:lvl6pPr marL="2520315" indent="0">
              <a:buNone/>
              <a:defRPr sz="1764" b="1"/>
            </a:lvl6pPr>
            <a:lvl7pPr marL="3024378" indent="0">
              <a:buNone/>
              <a:defRPr sz="1764" b="1"/>
            </a:lvl7pPr>
            <a:lvl8pPr marL="3528441" indent="0">
              <a:buNone/>
              <a:defRPr sz="1764" b="1"/>
            </a:lvl8pPr>
            <a:lvl9pPr marL="4032504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29680" y="2397901"/>
            <a:ext cx="4724526" cy="4356478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5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DAFA1-F5FC-497B-B9BF-6954AE4A9232}" type="datetime1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3A117-1306-4BA8-9068-A7F03FCDEFA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385D5-3D4A-4D42-8511-BB5FAA700B1A}" type="datetime1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6485C4-7C49-4DA2-A08E-BBFF5EEF236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D4A7A-4608-485A-A6E0-633E8FE934DF}" type="datetime1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5BC0C-4E96-443A-BB92-C589BB11436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433" y="301050"/>
            <a:ext cx="3516488" cy="1281214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78960" y="301051"/>
            <a:ext cx="5975246" cy="6453328"/>
          </a:xfrm>
        </p:spPr>
        <p:txBody>
          <a:bodyPr/>
          <a:lstStyle>
            <a:lvl1pPr>
              <a:defRPr sz="3528"/>
            </a:lvl1pPr>
            <a:lvl2pPr>
              <a:defRPr sz="3087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433" y="1582265"/>
            <a:ext cx="3516488" cy="5172114"/>
          </a:xfrm>
        </p:spPr>
        <p:txBody>
          <a:bodyPr/>
          <a:lstStyle>
            <a:lvl1pPr marL="0" indent="0">
              <a:buNone/>
              <a:defRPr sz="1544"/>
            </a:lvl1pPr>
            <a:lvl2pPr marL="504063" indent="0">
              <a:buNone/>
              <a:defRPr sz="1323"/>
            </a:lvl2pPr>
            <a:lvl3pPr marL="1008126" indent="0">
              <a:buNone/>
              <a:defRPr sz="1103"/>
            </a:lvl3pPr>
            <a:lvl4pPr marL="1512189" indent="0">
              <a:buNone/>
              <a:defRPr sz="992"/>
            </a:lvl4pPr>
            <a:lvl5pPr marL="2016252" indent="0">
              <a:buNone/>
              <a:defRPr sz="992"/>
            </a:lvl5pPr>
            <a:lvl6pPr marL="2520315" indent="0">
              <a:buNone/>
              <a:defRPr sz="992"/>
            </a:lvl6pPr>
            <a:lvl7pPr marL="3024378" indent="0">
              <a:buNone/>
              <a:defRPr sz="992"/>
            </a:lvl7pPr>
            <a:lvl8pPr marL="3528441" indent="0">
              <a:buNone/>
              <a:defRPr sz="992"/>
            </a:lvl8pPr>
            <a:lvl9pPr marL="4032504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6E831-2E7F-407D-9C31-AEA3D378057F}" type="datetime1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55CD8-F909-4CE4-A9AB-50487E28458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048" y="5292884"/>
            <a:ext cx="6413183" cy="624855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048" y="675613"/>
            <a:ext cx="6413183" cy="4536758"/>
          </a:xfrm>
        </p:spPr>
        <p:txBody>
          <a:bodyPr rtlCol="0">
            <a:normAutofit/>
          </a:bodyPr>
          <a:lstStyle>
            <a:lvl1pPr marL="0" indent="0">
              <a:buNone/>
              <a:defRPr sz="3528"/>
            </a:lvl1pPr>
            <a:lvl2pPr marL="504063" indent="0">
              <a:buNone/>
              <a:defRPr sz="3087"/>
            </a:lvl2pPr>
            <a:lvl3pPr marL="1008126" indent="0">
              <a:buNone/>
              <a:defRPr sz="2646"/>
            </a:lvl3pPr>
            <a:lvl4pPr marL="1512189" indent="0">
              <a:buNone/>
              <a:defRPr sz="2205"/>
            </a:lvl4pPr>
            <a:lvl5pPr marL="2016252" indent="0">
              <a:buNone/>
              <a:defRPr sz="2205"/>
            </a:lvl5pPr>
            <a:lvl6pPr marL="2520315" indent="0">
              <a:buNone/>
              <a:defRPr sz="2205"/>
            </a:lvl6pPr>
            <a:lvl7pPr marL="3024378" indent="0">
              <a:buNone/>
              <a:defRPr sz="2205"/>
            </a:lvl7pPr>
            <a:lvl8pPr marL="3528441" indent="0">
              <a:buNone/>
              <a:defRPr sz="2205"/>
            </a:lvl8pPr>
            <a:lvl9pPr marL="4032504" indent="0">
              <a:buNone/>
              <a:defRPr sz="2205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048" y="5917739"/>
            <a:ext cx="6413183" cy="887398"/>
          </a:xfrm>
        </p:spPr>
        <p:txBody>
          <a:bodyPr/>
          <a:lstStyle>
            <a:lvl1pPr marL="0" indent="0">
              <a:buNone/>
              <a:defRPr sz="1544"/>
            </a:lvl1pPr>
            <a:lvl2pPr marL="504063" indent="0">
              <a:buNone/>
              <a:defRPr sz="1323"/>
            </a:lvl2pPr>
            <a:lvl3pPr marL="1008126" indent="0">
              <a:buNone/>
              <a:defRPr sz="1103"/>
            </a:lvl3pPr>
            <a:lvl4pPr marL="1512189" indent="0">
              <a:buNone/>
              <a:defRPr sz="992"/>
            </a:lvl4pPr>
            <a:lvl5pPr marL="2016252" indent="0">
              <a:buNone/>
              <a:defRPr sz="992"/>
            </a:lvl5pPr>
            <a:lvl6pPr marL="2520315" indent="0">
              <a:buNone/>
              <a:defRPr sz="992"/>
            </a:lvl6pPr>
            <a:lvl7pPr marL="3024378" indent="0">
              <a:buNone/>
              <a:defRPr sz="992"/>
            </a:lvl7pPr>
            <a:lvl8pPr marL="3528441" indent="0">
              <a:buNone/>
              <a:defRPr sz="992"/>
            </a:lvl8pPr>
            <a:lvl9pPr marL="4032504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66E7F-430D-467B-97C4-FDC53FB07BEA}" type="datetime1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2370B-90CE-4B30-8B6C-0DAE9D912D5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534988" y="303213"/>
            <a:ext cx="9618662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534988" y="1763713"/>
            <a:ext cx="9618662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3962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323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076F373-7F97-4AA6-A59F-79899C88559F}" type="datetime1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51250" y="7008813"/>
            <a:ext cx="3386138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323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59688" y="7008813"/>
            <a:ext cx="2493962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3C202B6-5D97-4E38-972C-67643B2965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5pPr>
      <a:lvl6pPr marL="504063" algn="ctr" rtl="0" fontAlgn="base">
        <a:spcBef>
          <a:spcPct val="0"/>
        </a:spcBef>
        <a:spcAft>
          <a:spcPct val="0"/>
        </a:spcAft>
        <a:defRPr sz="4851">
          <a:solidFill>
            <a:schemeClr val="tx1"/>
          </a:solidFill>
          <a:latin typeface="Calibri" pitchFamily="34" charset="0"/>
        </a:defRPr>
      </a:lvl6pPr>
      <a:lvl7pPr marL="1008126" algn="ctr" rtl="0" fontAlgn="base">
        <a:spcBef>
          <a:spcPct val="0"/>
        </a:spcBef>
        <a:spcAft>
          <a:spcPct val="0"/>
        </a:spcAft>
        <a:defRPr sz="4851">
          <a:solidFill>
            <a:schemeClr val="tx1"/>
          </a:solidFill>
          <a:latin typeface="Calibri" pitchFamily="34" charset="0"/>
        </a:defRPr>
      </a:lvl7pPr>
      <a:lvl8pPr marL="1512189" algn="ctr" rtl="0" fontAlgn="base">
        <a:spcBef>
          <a:spcPct val="0"/>
        </a:spcBef>
        <a:spcAft>
          <a:spcPct val="0"/>
        </a:spcAft>
        <a:defRPr sz="4851">
          <a:solidFill>
            <a:schemeClr val="tx1"/>
          </a:solidFill>
          <a:latin typeface="Calibri" pitchFamily="34" charset="0"/>
        </a:defRPr>
      </a:lvl8pPr>
      <a:lvl9pPr marL="2016252" algn="ctr" rtl="0" fontAlgn="base">
        <a:spcBef>
          <a:spcPct val="0"/>
        </a:spcBef>
        <a:spcAft>
          <a:spcPct val="0"/>
        </a:spcAft>
        <a:defRPr sz="4851">
          <a:solidFill>
            <a:schemeClr val="tx1"/>
          </a:solidFill>
          <a:latin typeface="Calibri" pitchFamily="34" charset="0"/>
        </a:defRPr>
      </a:lvl9pPr>
    </p:titleStyle>
    <p:bodyStyle>
      <a:lvl1pPr marL="377825" indent="-37782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7563" indent="-31432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25082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713" indent="-25082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6950" indent="-25082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2347" indent="-252032" algn="l" defTabSz="1008126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6410" indent="-252032" algn="l" defTabSz="1008126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80473" indent="-252032" algn="l" defTabSz="1008126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4536" indent="-252032" algn="l" defTabSz="1008126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189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252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378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441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504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Изображение 3" descr="mpr_press-09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323375"/>
            <a:ext cx="10701702" cy="237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Объект 2"/>
          <p:cNvSpPr txBox="1">
            <a:spLocks/>
          </p:cNvSpPr>
          <p:nvPr/>
        </p:nvSpPr>
        <p:spPr bwMode="auto">
          <a:xfrm>
            <a:off x="3732673" y="2373396"/>
            <a:ext cx="1878862" cy="1249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buClr>
                <a:srgbClr val="0061CB"/>
              </a:buClr>
              <a:buSzPct val="120000"/>
            </a:pPr>
            <a:r>
              <a:rPr lang="ru-RU" sz="800" dirty="0" smtClean="0">
                <a:solidFill>
                  <a:srgbClr val="00B0F0"/>
                </a:solidFill>
                <a:latin typeface="Century Gothic" pitchFamily="34" charset="0"/>
              </a:rPr>
              <a:t>Развитие системы государственного экологического мониторинга</a:t>
            </a:r>
          </a:p>
          <a:p>
            <a:pPr algn="just" eaLnBrk="1" hangingPunct="1">
              <a:buClr>
                <a:srgbClr val="0061CB"/>
              </a:buClr>
              <a:buSzPct val="120000"/>
            </a:pPr>
            <a:endParaRPr lang="ru-RU" sz="800" dirty="0" smtClean="0">
              <a:solidFill>
                <a:srgbClr val="00B0F0"/>
              </a:solidFill>
              <a:latin typeface="Century Gothic" pitchFamily="34" charset="0"/>
            </a:endParaRPr>
          </a:p>
          <a:p>
            <a:pPr algn="just" eaLnBrk="1" hangingPunct="1">
              <a:buClr>
                <a:srgbClr val="0061CB"/>
              </a:buClr>
              <a:buSzPct val="120000"/>
            </a:pPr>
            <a:r>
              <a:rPr lang="ru-RU" sz="800" dirty="0" smtClean="0">
                <a:solidFill>
                  <a:srgbClr val="00B0F0"/>
                </a:solidFill>
                <a:latin typeface="Century Gothic" pitchFamily="34" charset="0"/>
              </a:rPr>
              <a:t>Формирование высокоэффективной гидрометеорологической службы</a:t>
            </a:r>
          </a:p>
          <a:p>
            <a:pPr algn="just" eaLnBrk="1" hangingPunct="1">
              <a:buClr>
                <a:srgbClr val="0061CB"/>
              </a:buClr>
              <a:buSzPct val="120000"/>
            </a:pPr>
            <a:endParaRPr lang="ru-RU" sz="800" dirty="0" smtClean="0">
              <a:solidFill>
                <a:srgbClr val="00B0F0"/>
              </a:solidFill>
              <a:latin typeface="Century Gothic" pitchFamily="34" charset="0"/>
            </a:endParaRPr>
          </a:p>
          <a:p>
            <a:pPr algn="just" eaLnBrk="1" hangingPunct="1">
              <a:buClr>
                <a:srgbClr val="0061CB"/>
              </a:buClr>
              <a:buSzPct val="120000"/>
            </a:pPr>
            <a:r>
              <a:rPr lang="ru-RU" sz="800" dirty="0" smtClean="0">
                <a:solidFill>
                  <a:srgbClr val="00B0F0"/>
                </a:solidFill>
                <a:latin typeface="Century Gothic" pitchFamily="34" charset="0"/>
              </a:rPr>
              <a:t>Реализация национальных интересов Российской Федерации в Антарктике</a:t>
            </a:r>
          </a:p>
        </p:txBody>
      </p:sp>
      <p:grpSp>
        <p:nvGrpSpPr>
          <p:cNvPr id="2" name="Группа 4"/>
          <p:cNvGrpSpPr/>
          <p:nvPr/>
        </p:nvGrpSpPr>
        <p:grpSpPr>
          <a:xfrm>
            <a:off x="5661638" y="1039673"/>
            <a:ext cx="1725237" cy="1280286"/>
            <a:chOff x="3207923" y="3557045"/>
            <a:chExt cx="2074669" cy="1204613"/>
          </a:xfrm>
        </p:grpSpPr>
        <p:pic>
          <p:nvPicPr>
            <p:cNvPr id="19" name="Рисунок 17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2157401" flipV="1">
              <a:off x="3965645" y="3557045"/>
              <a:ext cx="1316947" cy="1204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Рисунок 17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1211953">
              <a:off x="3376597" y="3740248"/>
              <a:ext cx="943377" cy="888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Блок-схема: знак завершения 25"/>
            <p:cNvSpPr/>
            <p:nvPr/>
          </p:nvSpPr>
          <p:spPr>
            <a:xfrm>
              <a:off x="3207923" y="4219765"/>
              <a:ext cx="1885950" cy="296862"/>
            </a:xfrm>
            <a:prstGeom prst="flowChartTerminator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 smtClean="0">
                  <a:latin typeface="+mj-lt"/>
                  <a:cs typeface="Times New Roman" panose="02020603050405020304" pitchFamily="18" charset="0"/>
                </a:rPr>
                <a:t>Использование водных ресурсов</a:t>
              </a:r>
              <a:endParaRPr lang="ru-RU" sz="1200" dirty="0">
                <a:latin typeface="+mj-lt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Группа 8"/>
          <p:cNvGrpSpPr/>
          <p:nvPr/>
        </p:nvGrpSpPr>
        <p:grpSpPr>
          <a:xfrm>
            <a:off x="283918" y="4505253"/>
            <a:ext cx="1594944" cy="955660"/>
            <a:chOff x="5791204" y="944263"/>
            <a:chExt cx="1885950" cy="837372"/>
          </a:xfrm>
        </p:grpSpPr>
        <p:pic>
          <p:nvPicPr>
            <p:cNvPr id="21" name="Рисунок 16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19616" y="944263"/>
              <a:ext cx="1087096" cy="718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" name="Блок-схема: знак завершения 26"/>
            <p:cNvSpPr/>
            <p:nvPr/>
          </p:nvSpPr>
          <p:spPr>
            <a:xfrm>
              <a:off x="5791204" y="1484773"/>
              <a:ext cx="1885950" cy="296862"/>
            </a:xfrm>
            <a:prstGeom prst="flowChartTerminator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100" dirty="0" smtClean="0">
                  <a:cs typeface="Times New Roman" panose="02020603050405020304" pitchFamily="18" charset="0"/>
                </a:rPr>
                <a:t>Охрана окружающей среды</a:t>
              </a:r>
            </a:p>
          </p:txBody>
        </p:sp>
      </p:grpSp>
      <p:grpSp>
        <p:nvGrpSpPr>
          <p:cNvPr id="5" name="Группа 5"/>
          <p:cNvGrpSpPr/>
          <p:nvPr/>
        </p:nvGrpSpPr>
        <p:grpSpPr>
          <a:xfrm>
            <a:off x="3699271" y="1176196"/>
            <a:ext cx="1861071" cy="1359084"/>
            <a:chOff x="202836" y="3710301"/>
            <a:chExt cx="2206070" cy="1183452"/>
          </a:xfrm>
        </p:grpSpPr>
        <p:pic>
          <p:nvPicPr>
            <p:cNvPr id="104" name="Рисунок 103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59215" y="3710301"/>
              <a:ext cx="1137554" cy="969457"/>
            </a:xfrm>
            <a:prstGeom prst="rect">
              <a:avLst/>
            </a:prstGeom>
          </p:spPr>
        </p:pic>
        <p:pic>
          <p:nvPicPr>
            <p:cNvPr id="102" name="Рисунок 10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202836" y="3953397"/>
              <a:ext cx="1096435" cy="940356"/>
            </a:xfrm>
            <a:prstGeom prst="rect">
              <a:avLst/>
            </a:prstGeom>
          </p:spPr>
        </p:pic>
        <p:sp>
          <p:nvSpPr>
            <p:cNvPr id="29" name="Блок-схема: знак завершения 28"/>
            <p:cNvSpPr/>
            <p:nvPr/>
          </p:nvSpPr>
          <p:spPr>
            <a:xfrm>
              <a:off x="445705" y="4210047"/>
              <a:ext cx="1963201" cy="296863"/>
            </a:xfrm>
            <a:prstGeom prst="flowChartTerminator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latin typeface="+mj-lt"/>
                  <a:cs typeface="Times New Roman" panose="02020603050405020304" pitchFamily="18" charset="0"/>
                </a:rPr>
                <a:t>Гидрометеорология</a:t>
              </a:r>
            </a:p>
          </p:txBody>
        </p:sp>
      </p:grpSp>
      <p:sp>
        <p:nvSpPr>
          <p:cNvPr id="42" name="Объект 2"/>
          <p:cNvSpPr txBox="1">
            <a:spLocks/>
          </p:cNvSpPr>
          <p:nvPr/>
        </p:nvSpPr>
        <p:spPr>
          <a:xfrm>
            <a:off x="5561432" y="2362895"/>
            <a:ext cx="1862161" cy="197433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1CB"/>
              </a:buClr>
              <a:buSzPct val="120000"/>
              <a:buNone/>
              <a:defRPr/>
            </a:pPr>
            <a:r>
              <a:rPr lang="ru-RU" sz="800" spc="-3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Обеспечение защищенности населения и объектов экономики от наводнений и иного негативного воздействия вод</a:t>
            </a:r>
          </a:p>
          <a:p>
            <a:pPr marL="0" indent="0" algn="just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1CB"/>
              </a:buClr>
              <a:buSzPct val="120000"/>
              <a:buNone/>
              <a:defRPr/>
            </a:pPr>
            <a:endParaRPr lang="ru-RU" sz="800" spc="-30" dirty="0" smtClean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0" indent="0" algn="just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1CB"/>
              </a:buClr>
              <a:buSzPct val="120000"/>
              <a:buNone/>
              <a:defRPr/>
            </a:pPr>
            <a:r>
              <a:rPr lang="ru-RU" sz="800" spc="-3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Гарантированное обеспечение водными ресурсами устойчивого социально-экономического развития Российской Федерации</a:t>
            </a:r>
          </a:p>
          <a:p>
            <a:pPr marL="0" indent="0" algn="just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1CB"/>
              </a:buClr>
              <a:buSzPct val="120000"/>
              <a:buNone/>
              <a:defRPr/>
            </a:pPr>
            <a:endParaRPr lang="ru-RU" sz="800" spc="-30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45" name="Объект 2"/>
          <p:cNvSpPr txBox="1">
            <a:spLocks/>
          </p:cNvSpPr>
          <p:nvPr/>
        </p:nvSpPr>
        <p:spPr bwMode="auto">
          <a:xfrm>
            <a:off x="108557" y="5481916"/>
            <a:ext cx="1912264" cy="1890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buClr>
                <a:srgbClr val="0061CB"/>
              </a:buClr>
              <a:buSzPct val="120000"/>
            </a:pPr>
            <a:r>
              <a:rPr lang="ru-RU" sz="800" dirty="0" smtClean="0">
                <a:solidFill>
                  <a:srgbClr val="92D050"/>
                </a:solidFill>
                <a:latin typeface="Century Gothic" pitchFamily="34" charset="0"/>
              </a:rPr>
              <a:t>Переход к внедрению наилучших доступных технологий</a:t>
            </a:r>
          </a:p>
          <a:p>
            <a:pPr algn="just" eaLnBrk="1" hangingPunct="1">
              <a:buClr>
                <a:srgbClr val="0061CB"/>
              </a:buClr>
              <a:buSzPct val="120000"/>
            </a:pPr>
            <a:endParaRPr lang="ru-RU" sz="800" dirty="0" smtClean="0">
              <a:solidFill>
                <a:srgbClr val="70AC2E"/>
              </a:solidFill>
              <a:latin typeface="Century Gothic" panose="020B0502020202020204" pitchFamily="34" charset="0"/>
            </a:endParaRPr>
          </a:p>
          <a:p>
            <a:pPr algn="just" eaLnBrk="1" hangingPunct="1">
              <a:buClr>
                <a:srgbClr val="0061CB"/>
              </a:buClr>
              <a:buSzPct val="120000"/>
            </a:pPr>
            <a:r>
              <a:rPr lang="ru-RU" sz="800" dirty="0" smtClean="0">
                <a:solidFill>
                  <a:srgbClr val="92D050"/>
                </a:solidFill>
                <a:latin typeface="Century Gothic" pitchFamily="34" charset="0"/>
              </a:rPr>
              <a:t>Создание Федеральной государственной информационной системы общественного контроля в области охраны окружающей среды и природопользования Российской Федерации</a:t>
            </a:r>
          </a:p>
        </p:txBody>
      </p:sp>
      <p:sp>
        <p:nvSpPr>
          <p:cNvPr id="48" name="Объект 2"/>
          <p:cNvSpPr txBox="1">
            <a:spLocks/>
          </p:cNvSpPr>
          <p:nvPr/>
        </p:nvSpPr>
        <p:spPr bwMode="auto">
          <a:xfrm>
            <a:off x="3832151" y="5240374"/>
            <a:ext cx="1812057" cy="2320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buClr>
                <a:srgbClr val="0061CB"/>
              </a:buClr>
              <a:buSzPct val="120000"/>
            </a:pPr>
            <a:r>
              <a:rPr lang="ru-RU" sz="800" dirty="0" smtClean="0">
                <a:solidFill>
                  <a:srgbClr val="278D58"/>
                </a:solidFill>
                <a:latin typeface="Century Gothic" pitchFamily="34" charset="0"/>
              </a:rPr>
              <a:t>Внедрение модели интенсивного использования и воспроизводства лесов в части разработки научно обоснованных лесохозяйственных нормативов</a:t>
            </a:r>
          </a:p>
          <a:p>
            <a:pPr algn="just" eaLnBrk="1" hangingPunct="1">
              <a:buClr>
                <a:srgbClr val="0061CB"/>
              </a:buClr>
              <a:buSzPct val="120000"/>
              <a:buFont typeface="Arial" panose="020B0604020202020204" pitchFamily="34" charset="0"/>
              <a:buNone/>
            </a:pPr>
            <a:endParaRPr lang="ru-RU" altLang="ru-RU" sz="800" dirty="0" smtClean="0">
              <a:solidFill>
                <a:srgbClr val="278D58"/>
              </a:solidFill>
              <a:latin typeface="Century Gothic" panose="020B0502020202020204" pitchFamily="34" charset="0"/>
            </a:endParaRPr>
          </a:p>
          <a:p>
            <a:pPr algn="just" eaLnBrk="1" hangingPunct="1">
              <a:buClr>
                <a:srgbClr val="0061CB"/>
              </a:buClr>
              <a:buSzPct val="120000"/>
            </a:pPr>
            <a:r>
              <a:rPr lang="ru-RU" sz="800" dirty="0" smtClean="0">
                <a:solidFill>
                  <a:srgbClr val="278D58"/>
                </a:solidFill>
                <a:latin typeface="Century Gothic" pitchFamily="34" charset="0"/>
              </a:rPr>
              <a:t>Повышение доходности и финансовой устойчивости лесного сектора на основе рыночных механизмов</a:t>
            </a:r>
          </a:p>
        </p:txBody>
      </p:sp>
      <p:sp>
        <p:nvSpPr>
          <p:cNvPr id="50" name="Объект 2"/>
          <p:cNvSpPr txBox="1">
            <a:spLocks/>
          </p:cNvSpPr>
          <p:nvPr/>
        </p:nvSpPr>
        <p:spPr bwMode="auto">
          <a:xfrm>
            <a:off x="1937752" y="2383794"/>
            <a:ext cx="1828323" cy="1522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buClr>
                <a:srgbClr val="0061CB"/>
              </a:buClr>
              <a:buSzPct val="120000"/>
            </a:pPr>
            <a:r>
              <a:rPr lang="ru-RU" altLang="ru-RU" sz="800" dirty="0" smtClean="0">
                <a:solidFill>
                  <a:srgbClr val="35373C"/>
                </a:solidFill>
                <a:latin typeface="Century Gothic" panose="020B0502020202020204" pitchFamily="34" charset="0"/>
              </a:rPr>
              <a:t>Обеспечение международно-правового оформления внешних границ Российской Федерации, включая внешнюю границу континентального шельфа</a:t>
            </a:r>
          </a:p>
          <a:p>
            <a:pPr algn="just" eaLnBrk="1" hangingPunct="1">
              <a:buClr>
                <a:srgbClr val="0061CB"/>
              </a:buClr>
              <a:buSzPct val="120000"/>
            </a:pPr>
            <a:endParaRPr lang="ru-RU" altLang="ru-RU" sz="800" dirty="0" smtClean="0">
              <a:solidFill>
                <a:srgbClr val="35373C"/>
              </a:solidFill>
              <a:latin typeface="Century Gothic" panose="020B0502020202020204" pitchFamily="34" charset="0"/>
            </a:endParaRPr>
          </a:p>
          <a:p>
            <a:pPr algn="just" eaLnBrk="1" hangingPunct="1">
              <a:buClr>
                <a:srgbClr val="0061CB"/>
              </a:buClr>
              <a:buSzPct val="120000"/>
            </a:pPr>
            <a:r>
              <a:rPr lang="ru-RU" altLang="ru-RU" sz="800" dirty="0" smtClean="0">
                <a:solidFill>
                  <a:srgbClr val="35373C"/>
                </a:solidFill>
                <a:latin typeface="Century Gothic" panose="020B0502020202020204" pitchFamily="34" charset="0"/>
              </a:rPr>
              <a:t>Обеспечение экономики страны ресурсами и запасами основных видов полезных ископаемых</a:t>
            </a:r>
          </a:p>
          <a:p>
            <a:pPr algn="just" eaLnBrk="1" hangingPunct="1">
              <a:buClr>
                <a:srgbClr val="0061CB"/>
              </a:buClr>
              <a:buSzPct val="120000"/>
            </a:pPr>
            <a:endParaRPr lang="ru-RU" altLang="ru-RU" sz="800" dirty="0" smtClean="0">
              <a:solidFill>
                <a:srgbClr val="35373C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Группа 7"/>
          <p:cNvGrpSpPr/>
          <p:nvPr/>
        </p:nvGrpSpPr>
        <p:grpSpPr>
          <a:xfrm>
            <a:off x="3904159" y="4068663"/>
            <a:ext cx="1790741" cy="1322454"/>
            <a:chOff x="3177090" y="848421"/>
            <a:chExt cx="2445752" cy="1301167"/>
          </a:xfrm>
        </p:grpSpPr>
        <p:pic>
          <p:nvPicPr>
            <p:cNvPr id="18" name="Рисунок 180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151893">
              <a:off x="4507990" y="1359093"/>
              <a:ext cx="1114852" cy="7904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" name="Блок-схема: знак завершения 24"/>
            <p:cNvSpPr/>
            <p:nvPr/>
          </p:nvSpPr>
          <p:spPr>
            <a:xfrm>
              <a:off x="3177090" y="1484773"/>
              <a:ext cx="1885950" cy="296862"/>
            </a:xfrm>
            <a:prstGeom prst="flowChartTerminator">
              <a:avLst/>
            </a:prstGeom>
            <a:solidFill>
              <a:srgbClr val="278D58"/>
            </a:solidFill>
            <a:ln>
              <a:solidFill>
                <a:srgbClr val="278D58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latin typeface="+mj-lt"/>
                  <a:cs typeface="Times New Roman" panose="02020603050405020304" pitchFamily="18" charset="0"/>
                </a:rPr>
                <a:t>Лесное хозяйство</a:t>
              </a:r>
            </a:p>
          </p:txBody>
        </p:sp>
        <p:pic>
          <p:nvPicPr>
            <p:cNvPr id="74" name="Рисунок 161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6762" y="848421"/>
              <a:ext cx="961772" cy="743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" name="Группа 6"/>
          <p:cNvGrpSpPr/>
          <p:nvPr/>
        </p:nvGrpSpPr>
        <p:grpSpPr>
          <a:xfrm>
            <a:off x="2020820" y="1144692"/>
            <a:ext cx="1619997" cy="997667"/>
            <a:chOff x="614236" y="1025133"/>
            <a:chExt cx="1885950" cy="754567"/>
          </a:xfrm>
        </p:grpSpPr>
        <p:pic>
          <p:nvPicPr>
            <p:cNvPr id="17" name="Рисунок 16"/>
            <p:cNvPicPr>
              <a:picLocks noChangeAspect="1"/>
            </p:cNvPicPr>
            <p:nvPr/>
          </p:nvPicPr>
          <p:blipFill>
            <a:blip r:embed="rId11" cstate="print">
              <a:duotone>
                <a:prstClr val="black"/>
                <a:schemeClr val="tx2">
                  <a:tint val="45000"/>
                  <a:satMod val="400000"/>
                </a:schemeClr>
              </a:duotone>
              <a:extLst/>
            </a:blip>
            <a:stretch>
              <a:fillRect/>
            </a:stretch>
          </p:blipFill>
          <p:spPr>
            <a:xfrm>
              <a:off x="1580753" y="1025133"/>
              <a:ext cx="734879" cy="462974"/>
            </a:xfrm>
            <a:prstGeom prst="rect">
              <a:avLst/>
            </a:prstGeom>
          </p:spPr>
        </p:pic>
        <p:sp>
          <p:nvSpPr>
            <p:cNvPr id="28" name="Блок-схема: знак завершения 27"/>
            <p:cNvSpPr/>
            <p:nvPr/>
          </p:nvSpPr>
          <p:spPr>
            <a:xfrm>
              <a:off x="614236" y="1482837"/>
              <a:ext cx="1885950" cy="296863"/>
            </a:xfrm>
            <a:prstGeom prst="flowChartTerminator">
              <a:avLst/>
            </a:prstGeom>
            <a:solidFill>
              <a:srgbClr val="35373C"/>
            </a:solidFill>
            <a:ln>
              <a:solidFill>
                <a:srgbClr val="35373C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latin typeface="+mj-lt"/>
                  <a:cs typeface="Times New Roman" panose="02020603050405020304" pitchFamily="18" charset="0"/>
                </a:rPr>
                <a:t>Недропользование</a:t>
              </a:r>
            </a:p>
          </p:txBody>
        </p:sp>
        <p:pic>
          <p:nvPicPr>
            <p:cNvPr id="85" name="Рисунок 183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4135" y="1153791"/>
              <a:ext cx="550011" cy="3660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8" name="TextBox 68"/>
          <p:cNvSpPr txBox="1">
            <a:spLocks noChangeArrowheads="1"/>
          </p:cNvSpPr>
          <p:nvPr/>
        </p:nvSpPr>
        <p:spPr bwMode="auto">
          <a:xfrm>
            <a:off x="1239863" y="828303"/>
            <a:ext cx="8568952" cy="31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altLang="ru-RU" b="1" dirty="0">
                <a:latin typeface="Stem light"/>
                <a:ea typeface="Stem light"/>
                <a:cs typeface="Stem light"/>
              </a:rPr>
              <a:t>Основные направления деятельности Минприроды России в </a:t>
            </a:r>
            <a:r>
              <a:rPr lang="ru-RU" altLang="ru-RU" b="1" dirty="0" smtClean="0">
                <a:latin typeface="Stem light"/>
                <a:ea typeface="Stem light"/>
                <a:cs typeface="Stem light"/>
              </a:rPr>
              <a:t>2020 </a:t>
            </a:r>
            <a:r>
              <a:rPr lang="ru-RU" altLang="ru-RU" b="1" dirty="0">
                <a:latin typeface="Stem light"/>
                <a:ea typeface="Stem light"/>
                <a:cs typeface="Stem light"/>
              </a:rPr>
              <a:t>году</a:t>
            </a:r>
          </a:p>
        </p:txBody>
      </p:sp>
      <p:sp>
        <p:nvSpPr>
          <p:cNvPr id="141" name="Объект 2"/>
          <p:cNvSpPr txBox="1">
            <a:spLocks/>
          </p:cNvSpPr>
          <p:nvPr/>
        </p:nvSpPr>
        <p:spPr>
          <a:xfrm>
            <a:off x="5632351" y="5220791"/>
            <a:ext cx="1828760" cy="18693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1CB"/>
              </a:buClr>
              <a:buSzPct val="120000"/>
              <a:buNone/>
              <a:defRPr/>
            </a:pPr>
            <a:r>
              <a:rPr lang="ru-RU" sz="800" spc="-30" dirty="0" smtClean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Совершенствование системы государственного мониторинга охотничьих ресурсов и среды их обитания</a:t>
            </a:r>
          </a:p>
          <a:p>
            <a:pPr marL="0" indent="0" algn="just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1CB"/>
              </a:buClr>
              <a:buSzPct val="120000"/>
              <a:buNone/>
              <a:defRPr/>
            </a:pPr>
            <a:endParaRPr lang="ru-RU" sz="800" dirty="0" smtClean="0">
              <a:solidFill>
                <a:srgbClr val="00B0F0"/>
              </a:solidFill>
              <a:latin typeface="Century Gothic" pitchFamily="34" charset="0"/>
            </a:endParaRPr>
          </a:p>
          <a:p>
            <a:pPr marL="0" indent="0" algn="just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1CB"/>
              </a:buClr>
              <a:buSzPct val="120000"/>
              <a:buNone/>
              <a:defRPr/>
            </a:pPr>
            <a:r>
              <a:rPr lang="ru-RU" sz="800" spc="-30" dirty="0" smtClean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Борьба с браконьерством</a:t>
            </a:r>
          </a:p>
          <a:p>
            <a:pPr marL="0" indent="0" algn="just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1CB"/>
              </a:buClr>
              <a:buSzPct val="120000"/>
              <a:buNone/>
              <a:defRPr/>
            </a:pPr>
            <a:endParaRPr lang="ru-RU" sz="800" spc="-30" dirty="0" smtClean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just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1CB"/>
              </a:buClr>
              <a:buSzPct val="120000"/>
              <a:buNone/>
              <a:defRPr/>
            </a:pPr>
            <a:r>
              <a:rPr lang="ru-RU" sz="800" spc="-30" dirty="0" smtClean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Повышение информационной обеспеченности органов государственной власти для принятия решений в сфере охотничьего хозяйства</a:t>
            </a:r>
          </a:p>
        </p:txBody>
      </p:sp>
      <p:cxnSp>
        <p:nvCxnSpPr>
          <p:cNvPr id="152" name="Прямая соединительная линия 151"/>
          <p:cNvCxnSpPr>
            <a:cxnSpLocks/>
          </p:cNvCxnSpPr>
          <p:nvPr/>
        </p:nvCxnSpPr>
        <p:spPr>
          <a:xfrm>
            <a:off x="7405091" y="1477308"/>
            <a:ext cx="0" cy="5561636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Объект 2"/>
          <p:cNvSpPr txBox="1">
            <a:spLocks/>
          </p:cNvSpPr>
          <p:nvPr/>
        </p:nvSpPr>
        <p:spPr>
          <a:xfrm>
            <a:off x="7504559" y="1548383"/>
            <a:ext cx="3063831" cy="136795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Clr>
                <a:srgbClr val="1EB4B4"/>
              </a:buClr>
              <a:buSzPct val="120000"/>
              <a:buNone/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Согласно постановлению Правительства Российской Федерации от 26.12.2015 № 1449 План деятельности Минприроды России на </a:t>
            </a:r>
            <a:r>
              <a:rPr lang="ru-RU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2019-2024г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включает в себя:</a:t>
            </a:r>
          </a:p>
        </p:txBody>
      </p:sp>
      <p:sp>
        <p:nvSpPr>
          <p:cNvPr id="154" name="Объект 2"/>
          <p:cNvSpPr txBox="1">
            <a:spLocks/>
          </p:cNvSpPr>
          <p:nvPr/>
        </p:nvSpPr>
        <p:spPr>
          <a:xfrm>
            <a:off x="7432551" y="3636615"/>
            <a:ext cx="3256087" cy="21602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20000"/>
              <a:buFont typeface="Courier New" panose="02070309020205020404" pitchFamily="49" charset="0"/>
              <a:buChar char="o"/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Текстовую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часть</a:t>
            </a: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20000"/>
              <a:buFont typeface="Courier New" panose="02070309020205020404" pitchFamily="49" charset="0"/>
              <a:buChar char="o"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Публичную декларацию на 2020 год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20000"/>
              <a:buFont typeface="Courier New" panose="02070309020205020404" pitchFamily="49" charset="0"/>
              <a:buChar char="o"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План-график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мероприятий по реализации документов стратегического планирования.</a:t>
            </a:r>
          </a:p>
        </p:txBody>
      </p:sp>
      <p:grpSp>
        <p:nvGrpSpPr>
          <p:cNvPr id="8" name="Группа 3"/>
          <p:cNvGrpSpPr/>
          <p:nvPr/>
        </p:nvGrpSpPr>
        <p:grpSpPr>
          <a:xfrm>
            <a:off x="5632351" y="4212679"/>
            <a:ext cx="1807551" cy="885035"/>
            <a:chOff x="5874690" y="3787316"/>
            <a:chExt cx="2197368" cy="802719"/>
          </a:xfrm>
        </p:grpSpPr>
        <p:sp>
          <p:nvSpPr>
            <p:cNvPr id="140" name="Блок-схема: знак завершения 139"/>
            <p:cNvSpPr/>
            <p:nvPr/>
          </p:nvSpPr>
          <p:spPr>
            <a:xfrm>
              <a:off x="5874690" y="4218827"/>
              <a:ext cx="1835193" cy="296862"/>
            </a:xfrm>
            <a:prstGeom prst="flowChartTerminator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latin typeface="+mj-lt"/>
                  <a:cs typeface="Times New Roman" panose="02020603050405020304" pitchFamily="18" charset="0"/>
                </a:rPr>
                <a:t>Охотничье хозяйство</a:t>
              </a:r>
            </a:p>
          </p:txBody>
        </p:sp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263512" y="3787316"/>
              <a:ext cx="808546" cy="802719"/>
            </a:xfrm>
            <a:prstGeom prst="rect">
              <a:avLst/>
            </a:prstGeom>
          </p:spPr>
        </p:pic>
      </p:grpSp>
      <p:grpSp>
        <p:nvGrpSpPr>
          <p:cNvPr id="9" name="Группа 72"/>
          <p:cNvGrpSpPr/>
          <p:nvPr/>
        </p:nvGrpSpPr>
        <p:grpSpPr>
          <a:xfrm>
            <a:off x="242164" y="1186698"/>
            <a:ext cx="1653399" cy="945158"/>
            <a:chOff x="155275" y="1285335"/>
            <a:chExt cx="1749725" cy="781590"/>
          </a:xfrm>
        </p:grpSpPr>
        <p:pic>
          <p:nvPicPr>
            <p:cNvPr id="71" name="Picture 2"/>
            <p:cNvPicPr>
              <a:picLocks noChangeAspect="1" noChangeArrowheads="1"/>
            </p:cNvPicPr>
            <p:nvPr/>
          </p:nvPicPr>
          <p:blipFill>
            <a:blip r:embed="rId14" cstate="print"/>
            <a:srcRect r="74241" b="-1334"/>
            <a:stretch>
              <a:fillRect/>
            </a:stretch>
          </p:blipFill>
          <p:spPr bwMode="auto">
            <a:xfrm>
              <a:off x="358536" y="1285335"/>
              <a:ext cx="547751" cy="4766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" name="Блок-схема: знак завершения 71"/>
            <p:cNvSpPr/>
            <p:nvPr/>
          </p:nvSpPr>
          <p:spPr>
            <a:xfrm>
              <a:off x="155275" y="1725282"/>
              <a:ext cx="1749725" cy="341643"/>
            </a:xfrm>
            <a:prstGeom prst="flowChartTerminator">
              <a:avLst/>
            </a:prstGeom>
            <a:solidFill>
              <a:schemeClr val="accent1"/>
            </a:solidFill>
            <a:ln>
              <a:solidFill>
                <a:srgbClr val="278D58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 smtClean="0">
                  <a:latin typeface="+mj-lt"/>
                  <a:cs typeface="Times New Roman" panose="02020603050405020304" pitchFamily="18" charset="0"/>
                </a:rPr>
                <a:t>Национальный проект «Экология»</a:t>
              </a:r>
              <a:endParaRPr lang="ru-RU" sz="1200" dirty="0">
                <a:latin typeface="+mj-lt"/>
                <a:cs typeface="Times New Roman" panose="02020603050405020304" pitchFamily="18" charset="0"/>
              </a:endParaRPr>
            </a:p>
          </p:txBody>
        </p:sp>
      </p:grpSp>
      <p:sp>
        <p:nvSpPr>
          <p:cNvPr id="76" name="Объект 2"/>
          <p:cNvSpPr txBox="1">
            <a:spLocks/>
          </p:cNvSpPr>
          <p:nvPr/>
        </p:nvSpPr>
        <p:spPr bwMode="auto">
          <a:xfrm>
            <a:off x="100207" y="2152860"/>
            <a:ext cx="1895562" cy="2404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buClr>
                <a:srgbClr val="0061CB"/>
              </a:buClr>
              <a:buSzPct val="120000"/>
            </a:pPr>
            <a:r>
              <a:rPr lang="ru-RU" sz="800" dirty="0" smtClean="0">
                <a:solidFill>
                  <a:schemeClr val="accent1"/>
                </a:solidFill>
                <a:latin typeface="Century Gothic" pitchFamily="34" charset="0"/>
              </a:rPr>
              <a:t>Осуществление прорывного научно-технологического и социально-экономического развития Российской Федерации</a:t>
            </a:r>
          </a:p>
          <a:p>
            <a:pPr algn="just" eaLnBrk="1" hangingPunct="1">
              <a:buClr>
                <a:srgbClr val="0061CB"/>
              </a:buClr>
              <a:buSzPct val="120000"/>
            </a:pPr>
            <a:endParaRPr lang="ru-RU" altLang="ru-RU" sz="800" dirty="0" smtClean="0">
              <a:solidFill>
                <a:srgbClr val="35373C"/>
              </a:solidFill>
              <a:latin typeface="Century Gothic" panose="020B0502020202020204" pitchFamily="34" charset="0"/>
            </a:endParaRPr>
          </a:p>
          <a:p>
            <a:pPr algn="just" eaLnBrk="1" hangingPunct="1">
              <a:buClr>
                <a:srgbClr val="0061CB"/>
              </a:buClr>
              <a:buSzPct val="120000"/>
            </a:pPr>
            <a:r>
              <a:rPr lang="ru-RU" sz="800" dirty="0" smtClean="0">
                <a:solidFill>
                  <a:schemeClr val="accent1"/>
                </a:solidFill>
                <a:latin typeface="Century Gothic" pitchFamily="34" charset="0"/>
              </a:rPr>
              <a:t>Повышение уровня жизни граждан, создание комфортных условий для их проживания</a:t>
            </a:r>
            <a:endParaRPr lang="ru-RU" sz="800" dirty="0" smtClean="0">
              <a:solidFill>
                <a:srgbClr val="996633"/>
              </a:solidFill>
              <a:latin typeface="Century Gothic" pitchFamily="34" charset="0"/>
            </a:endParaRPr>
          </a:p>
          <a:p>
            <a:pPr algn="just" eaLnBrk="1" hangingPunct="1">
              <a:buClr>
                <a:srgbClr val="0061CB"/>
              </a:buClr>
              <a:buSzPct val="120000"/>
            </a:pPr>
            <a:endParaRPr lang="ru-RU" altLang="ru-RU" sz="800" dirty="0" smtClean="0">
              <a:solidFill>
                <a:srgbClr val="35373C"/>
              </a:solidFill>
              <a:latin typeface="Century Gothic" panose="020B0502020202020204" pitchFamily="34" charset="0"/>
            </a:endParaRPr>
          </a:p>
          <a:p>
            <a:pPr algn="just" eaLnBrk="1" hangingPunct="1">
              <a:buClr>
                <a:srgbClr val="0061CB"/>
              </a:buClr>
              <a:buSzPct val="120000"/>
            </a:pPr>
            <a:r>
              <a:rPr lang="ru-RU" sz="800" dirty="0" smtClean="0">
                <a:solidFill>
                  <a:schemeClr val="accent1"/>
                </a:solidFill>
                <a:latin typeface="Century Gothic" pitchFamily="34" charset="0"/>
              </a:rPr>
              <a:t>Реализация конституционного права каждого на благоприятную окружающую среду</a:t>
            </a:r>
          </a:p>
          <a:p>
            <a:pPr algn="just" eaLnBrk="1" hangingPunct="1">
              <a:buClr>
                <a:srgbClr val="0061CB"/>
              </a:buClr>
              <a:buSzPct val="120000"/>
            </a:pPr>
            <a:endParaRPr lang="ru-RU" altLang="ru-RU" sz="800" dirty="0" smtClean="0">
              <a:solidFill>
                <a:srgbClr val="35373C"/>
              </a:solidFill>
              <a:latin typeface="Century Gothic" panose="020B0502020202020204" pitchFamily="34" charset="0"/>
            </a:endParaRPr>
          </a:p>
          <a:p>
            <a:pPr algn="just" eaLnBrk="1" hangingPunct="1">
              <a:buClr>
                <a:srgbClr val="0061CB"/>
              </a:buClr>
              <a:buSzPct val="120000"/>
            </a:pPr>
            <a:r>
              <a:rPr lang="ru-RU" sz="800" dirty="0" smtClean="0">
                <a:solidFill>
                  <a:schemeClr val="accent1"/>
                </a:solidFill>
                <a:latin typeface="Century Gothic" pitchFamily="34" charset="0"/>
              </a:rPr>
              <a:t>Сохранение биологического разнообразия, в том числе посредством создания новых особо охраняемых природных территорий</a:t>
            </a:r>
          </a:p>
          <a:p>
            <a:pPr algn="just" eaLnBrk="1" hangingPunct="1">
              <a:buClr>
                <a:srgbClr val="0061CB"/>
              </a:buClr>
              <a:buSzPct val="120000"/>
            </a:pPr>
            <a:endParaRPr lang="ru-RU" altLang="ru-RU" sz="800" dirty="0" smtClean="0">
              <a:solidFill>
                <a:srgbClr val="35373C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0" name="Группа 80"/>
          <p:cNvGrpSpPr/>
          <p:nvPr/>
        </p:nvGrpSpPr>
        <p:grpSpPr>
          <a:xfrm>
            <a:off x="1959943" y="4284687"/>
            <a:ext cx="1837110" cy="830430"/>
            <a:chOff x="2374032" y="1361356"/>
            <a:chExt cx="2470423" cy="767082"/>
          </a:xfrm>
        </p:grpSpPr>
        <p:pic>
          <p:nvPicPr>
            <p:cNvPr id="79" name="Рисунок 78" descr="C:\Users\abychkova\AppData\Local\Microsoft\Windows\Temporary Internet Files\Content.Word\rospotrebnadzor-predstavil-rekomendacii-po-chastote-vyvoza-s-ploschadok-sbora-tko-razdelnyh-othodov_1200[1].jpg"/>
            <p:cNvPicPr/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2670577" y="1361356"/>
              <a:ext cx="1136727" cy="422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0" name="Блок-схема: знак завершения 79"/>
            <p:cNvSpPr/>
            <p:nvPr/>
          </p:nvSpPr>
          <p:spPr>
            <a:xfrm>
              <a:off x="2374032" y="1756704"/>
              <a:ext cx="2470423" cy="371734"/>
            </a:xfrm>
            <a:prstGeom prst="flowChartTerminator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100" dirty="0" smtClean="0">
                  <a:latin typeface="+mj-lt"/>
                  <a:cs typeface="Times New Roman" panose="02020603050405020304" pitchFamily="18" charset="0"/>
                </a:rPr>
                <a:t>Обращение с отходами производства и потребления</a:t>
              </a:r>
              <a:endParaRPr lang="ru-RU" sz="1100" dirty="0">
                <a:latin typeface="+mj-lt"/>
                <a:cs typeface="Times New Roman" panose="02020603050405020304" pitchFamily="18" charset="0"/>
              </a:endParaRPr>
            </a:p>
          </p:txBody>
        </p:sp>
      </p:grpSp>
      <p:sp>
        <p:nvSpPr>
          <p:cNvPr id="83" name="Объект 2"/>
          <p:cNvSpPr txBox="1">
            <a:spLocks/>
          </p:cNvSpPr>
          <p:nvPr/>
        </p:nvSpPr>
        <p:spPr bwMode="auto">
          <a:xfrm>
            <a:off x="1959943" y="5220791"/>
            <a:ext cx="1912264" cy="1890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buClr>
                <a:srgbClr val="0061CB"/>
              </a:buClr>
              <a:buSzPct val="120000"/>
            </a:pPr>
            <a:r>
              <a:rPr lang="ru-RU" sz="800" spc="-30" dirty="0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Создание единой государственной информационной системы учета твердых коммунальных отходов</a:t>
            </a:r>
          </a:p>
          <a:p>
            <a:pPr algn="just" eaLnBrk="1" hangingPunct="1">
              <a:buClr>
                <a:srgbClr val="0061CB"/>
              </a:buClr>
              <a:buSzPct val="120000"/>
            </a:pPr>
            <a:endParaRPr lang="ru-RU" sz="800" dirty="0" smtClean="0">
              <a:solidFill>
                <a:schemeClr val="accent2">
                  <a:lumMod val="75000"/>
                </a:schemeClr>
              </a:solidFill>
              <a:latin typeface="Century Gothic" pitchFamily="34" charset="0"/>
            </a:endParaRPr>
          </a:p>
          <a:p>
            <a:pPr algn="just" eaLnBrk="1" hangingPunct="1">
              <a:buClr>
                <a:srgbClr val="0061CB"/>
              </a:buClr>
              <a:buSzPct val="120000"/>
            </a:pPr>
            <a:r>
              <a:rPr lang="ru-RU" sz="800" spc="-30" dirty="0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Создание системы обращения с чрезвычайно опасными и </a:t>
            </a:r>
            <a:r>
              <a:rPr lang="ru-RU" sz="800" spc="-30" dirty="0" err="1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высокоопасными</a:t>
            </a:r>
            <a:r>
              <a:rPr lang="ru-RU" sz="800" spc="-30" dirty="0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 отходами</a:t>
            </a:r>
          </a:p>
          <a:p>
            <a:pPr algn="just" eaLnBrk="1" hangingPunct="1">
              <a:buClr>
                <a:srgbClr val="0061CB"/>
              </a:buClr>
              <a:buSzPct val="120000"/>
            </a:pPr>
            <a:endParaRPr lang="ru-RU" sz="800" spc="-30" dirty="0" smtClean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algn="just" eaLnBrk="1" hangingPunct="1">
              <a:buClr>
                <a:srgbClr val="0061CB"/>
              </a:buClr>
              <a:buSzPct val="120000"/>
            </a:pPr>
            <a:r>
              <a:rPr lang="ru-RU" sz="800" spc="-30" dirty="0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Совершенствование института расширенной ответственности производителей</a:t>
            </a:r>
          </a:p>
          <a:p>
            <a:pPr algn="just" eaLnBrk="1" hangingPunct="1">
              <a:buClr>
                <a:srgbClr val="0061CB"/>
              </a:buClr>
              <a:buSzPct val="120000"/>
            </a:pPr>
            <a:endParaRPr lang="ru-RU" sz="800" dirty="0" smtClean="0">
              <a:solidFill>
                <a:srgbClr val="92D05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87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8422</TotalTime>
  <Words>265</Words>
  <Application>Microsoft Office PowerPoint</Application>
  <PresentationFormat>Произвольный</PresentationFormat>
  <Paragraphs>48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Syntarex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chis</dc:creator>
  <cp:lastModifiedBy>abychkova</cp:lastModifiedBy>
  <cp:revision>959</cp:revision>
  <cp:lastPrinted>2021-01-25T07:08:53Z</cp:lastPrinted>
  <dcterms:created xsi:type="dcterms:W3CDTF">2009-01-13T09:59:07Z</dcterms:created>
  <dcterms:modified xsi:type="dcterms:W3CDTF">2021-02-19T12:51:53Z</dcterms:modified>
</cp:coreProperties>
</file>